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3" r:id="rId4"/>
    <p:sldId id="258" r:id="rId5"/>
    <p:sldId id="260" r:id="rId6"/>
    <p:sldId id="275" r:id="rId7"/>
    <p:sldId id="274"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582"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lvl1pPr>
              <a:defRPr/>
            </a:lvl1pPr>
          </a:lstStyle>
          <a:p>
            <a:r>
              <a:rPr lang="en-US" dirty="0" smtClean="0"/>
              <a:t>Taking Hold of Your Kingdom Life</a:t>
            </a:r>
            <a:endParaRPr lang="en-AU"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lumMod val="75000"/>
                    <a:lumOff val="25000"/>
                  </a:schemeClr>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AU" dirty="0"/>
          </a:p>
        </p:txBody>
      </p:sp>
    </p:spTree>
    <p:extLst>
      <p:ext uri="{BB962C8B-B14F-4D97-AF65-F5344CB8AC3E}">
        <p14:creationId xmlns:p14="http://schemas.microsoft.com/office/powerpoint/2010/main" val="307272657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363764230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234086919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AU"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Tree>
    <p:extLst>
      <p:ext uri="{BB962C8B-B14F-4D97-AF65-F5344CB8AC3E}">
        <p14:creationId xmlns:p14="http://schemas.microsoft.com/office/powerpoint/2010/main" val="180518740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extLst>
      <p:ext uri="{BB962C8B-B14F-4D97-AF65-F5344CB8AC3E}">
        <p14:creationId xmlns:p14="http://schemas.microsoft.com/office/powerpoint/2010/main" val="358760579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Tree>
    <p:extLst>
      <p:ext uri="{BB962C8B-B14F-4D97-AF65-F5344CB8AC3E}">
        <p14:creationId xmlns:p14="http://schemas.microsoft.com/office/powerpoint/2010/main" val="422800431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89524202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Tree>
    <p:extLst>
      <p:ext uri="{BB962C8B-B14F-4D97-AF65-F5344CB8AC3E}">
        <p14:creationId xmlns:p14="http://schemas.microsoft.com/office/powerpoint/2010/main" val="129433203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79959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9802782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9669220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AU"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Tree>
    <p:extLst>
      <p:ext uri="{BB962C8B-B14F-4D97-AF65-F5344CB8AC3E}">
        <p14:creationId xmlns:p14="http://schemas.microsoft.com/office/powerpoint/2010/main" val="22810774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16833"/>
            <a:ext cx="7772400" cy="1683618"/>
          </a:xfrm>
        </p:spPr>
        <p:txBody>
          <a:bodyPr>
            <a:noAutofit/>
          </a:bodyPr>
          <a:lstStyle/>
          <a:p>
            <a:r>
              <a:rPr lang="en-AU" sz="5400" dirty="0" smtClean="0"/>
              <a:t>“Taking Hold of Kingdom Life”</a:t>
            </a:r>
            <a:endParaRPr lang="en-AU" sz="5400" dirty="0"/>
          </a:p>
        </p:txBody>
      </p:sp>
      <p:sp>
        <p:nvSpPr>
          <p:cNvPr id="3" name="Subtitle 2"/>
          <p:cNvSpPr>
            <a:spLocks noGrp="1"/>
          </p:cNvSpPr>
          <p:nvPr>
            <p:ph type="subTitle" idx="1"/>
          </p:nvPr>
        </p:nvSpPr>
        <p:spPr/>
        <p:txBody>
          <a:bodyPr>
            <a:normAutofit/>
          </a:bodyPr>
          <a:lstStyle/>
          <a:p>
            <a:r>
              <a:rPr lang="en-AU" sz="4000" b="1" dirty="0"/>
              <a:t>Prayer and </a:t>
            </a:r>
            <a:r>
              <a:rPr lang="en-AU" sz="4000" b="1" dirty="0" smtClean="0"/>
              <a:t>Ministry</a:t>
            </a:r>
          </a:p>
          <a:p>
            <a:r>
              <a:rPr lang="en-AU" sz="4000" b="1" dirty="0" smtClean="0"/>
              <a:t>1 Timothy 2 1-15</a:t>
            </a:r>
            <a:endParaRPr lang="en-AU" sz="4000" b="1" dirty="0"/>
          </a:p>
        </p:txBody>
      </p:sp>
    </p:spTree>
    <p:extLst>
      <p:ext uri="{BB962C8B-B14F-4D97-AF65-F5344CB8AC3E}">
        <p14:creationId xmlns:p14="http://schemas.microsoft.com/office/powerpoint/2010/main" val="2722888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Autofit/>
          </a:bodyPr>
          <a:lstStyle/>
          <a:p>
            <a:pPr marL="0" indent="0">
              <a:buNone/>
            </a:pPr>
            <a:r>
              <a:rPr lang="en-US" sz="3600" b="1" i="1" dirty="0">
                <a:solidFill>
                  <a:srgbClr val="7030A0"/>
                </a:solidFill>
              </a:rPr>
              <a:t>1 Timothy 2 (NIV) </a:t>
            </a:r>
            <a:r>
              <a:rPr lang="en-US" sz="3600" b="1" i="1" baseline="30000" dirty="0">
                <a:solidFill>
                  <a:srgbClr val="7030A0"/>
                </a:solidFill>
              </a:rPr>
              <a:t>1</a:t>
            </a:r>
            <a:r>
              <a:rPr lang="en-US" sz="3600" b="1" i="1" dirty="0">
                <a:solidFill>
                  <a:srgbClr val="7030A0"/>
                </a:solidFill>
              </a:rPr>
              <a:t>I urge, then, first of all, that petitions, prayers, intercession and thanksgiving be made for all people— </a:t>
            </a:r>
            <a:r>
              <a:rPr lang="en-US" sz="3600" b="1" i="1" baseline="30000" dirty="0">
                <a:solidFill>
                  <a:srgbClr val="7030A0"/>
                </a:solidFill>
              </a:rPr>
              <a:t>2</a:t>
            </a:r>
            <a:r>
              <a:rPr lang="en-US" sz="3600" b="1" i="1" dirty="0">
                <a:solidFill>
                  <a:srgbClr val="7030A0"/>
                </a:solidFill>
              </a:rPr>
              <a:t>for kings and all those in authority, that we may live peaceful and quiet lives in all godliness and holiness. </a:t>
            </a:r>
            <a:r>
              <a:rPr lang="en-US" sz="3600" b="1" i="1" baseline="30000" dirty="0">
                <a:solidFill>
                  <a:srgbClr val="7030A0"/>
                </a:solidFill>
              </a:rPr>
              <a:t>3</a:t>
            </a:r>
            <a:r>
              <a:rPr lang="en-US" sz="3600" b="1" i="1" dirty="0">
                <a:solidFill>
                  <a:srgbClr val="7030A0"/>
                </a:solidFill>
              </a:rPr>
              <a:t>This is good, and pleases God our Savior, </a:t>
            </a:r>
            <a:r>
              <a:rPr lang="en-US" sz="3600" b="1" i="1" baseline="30000" dirty="0">
                <a:solidFill>
                  <a:srgbClr val="7030A0"/>
                </a:solidFill>
              </a:rPr>
              <a:t>4</a:t>
            </a:r>
            <a:r>
              <a:rPr lang="en-US" sz="3600" b="1" i="1" dirty="0">
                <a:solidFill>
                  <a:srgbClr val="7030A0"/>
                </a:solidFill>
              </a:rPr>
              <a:t>who wants all people to be saved and to come to a knowledge of the truth. </a:t>
            </a:r>
            <a:endParaRPr lang="en-AU" sz="3600" b="1" dirty="0" smtClean="0">
              <a:solidFill>
                <a:srgbClr val="7030A0"/>
              </a:solidFill>
            </a:endParaRPr>
          </a:p>
        </p:txBody>
      </p:sp>
    </p:spTree>
    <p:extLst>
      <p:ext uri="{BB962C8B-B14F-4D97-AF65-F5344CB8AC3E}">
        <p14:creationId xmlns:p14="http://schemas.microsoft.com/office/powerpoint/2010/main" val="24210772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Autofit/>
          </a:bodyPr>
          <a:lstStyle/>
          <a:p>
            <a:pPr marL="0" indent="0">
              <a:buNone/>
            </a:pPr>
            <a:r>
              <a:rPr lang="en-US" sz="3600" b="1" i="1" baseline="30000" dirty="0" smtClean="0">
                <a:solidFill>
                  <a:srgbClr val="7030A0"/>
                </a:solidFill>
              </a:rPr>
              <a:t>5</a:t>
            </a:r>
            <a:r>
              <a:rPr lang="en-US" sz="3600" b="1" i="1" dirty="0" smtClean="0">
                <a:solidFill>
                  <a:srgbClr val="7030A0"/>
                </a:solidFill>
              </a:rPr>
              <a:t>For </a:t>
            </a:r>
            <a:r>
              <a:rPr lang="en-US" sz="3600" b="1" i="1" dirty="0">
                <a:solidFill>
                  <a:srgbClr val="7030A0"/>
                </a:solidFill>
              </a:rPr>
              <a:t>there is one God and one mediator between God and mankind, the man Christ Jesus, </a:t>
            </a:r>
            <a:r>
              <a:rPr lang="en-US" sz="3600" b="1" i="1" baseline="30000" dirty="0">
                <a:solidFill>
                  <a:srgbClr val="7030A0"/>
                </a:solidFill>
              </a:rPr>
              <a:t>6</a:t>
            </a:r>
            <a:r>
              <a:rPr lang="en-US" sz="3600" b="1" i="1" dirty="0">
                <a:solidFill>
                  <a:srgbClr val="7030A0"/>
                </a:solidFill>
              </a:rPr>
              <a:t>who gave himself as a ransom for all people. This has now been witnessed to at the proper time. </a:t>
            </a:r>
            <a:r>
              <a:rPr lang="en-US" sz="3600" b="1" i="1" baseline="30000" dirty="0">
                <a:solidFill>
                  <a:srgbClr val="7030A0"/>
                </a:solidFill>
              </a:rPr>
              <a:t>7</a:t>
            </a:r>
            <a:r>
              <a:rPr lang="en-US" sz="3600" b="1" i="1" dirty="0">
                <a:solidFill>
                  <a:srgbClr val="7030A0"/>
                </a:solidFill>
              </a:rPr>
              <a:t>And for this purpose I was appointed a herald and an apostle—I am telling the truth, I am not lying—and a true and faithful teacher of the Gentiles. </a:t>
            </a:r>
            <a:endParaRPr lang="en-AU" sz="3600" b="1" i="1" dirty="0">
              <a:solidFill>
                <a:srgbClr val="7030A0"/>
              </a:solidFill>
            </a:endParaRPr>
          </a:p>
          <a:p>
            <a:pPr marL="0" indent="0">
              <a:buNone/>
            </a:pPr>
            <a:endParaRPr lang="en-AU" sz="3600" b="1" dirty="0" smtClean="0">
              <a:solidFill>
                <a:srgbClr val="7030A0"/>
              </a:solidFill>
            </a:endParaRPr>
          </a:p>
        </p:txBody>
      </p:sp>
    </p:spTree>
    <p:extLst>
      <p:ext uri="{BB962C8B-B14F-4D97-AF65-F5344CB8AC3E}">
        <p14:creationId xmlns:p14="http://schemas.microsoft.com/office/powerpoint/2010/main" val="14131170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404664"/>
            <a:ext cx="7931224" cy="5721499"/>
          </a:xfrm>
        </p:spPr>
        <p:txBody>
          <a:bodyPr>
            <a:normAutofit fontScale="70000" lnSpcReduction="20000"/>
          </a:bodyPr>
          <a:lstStyle/>
          <a:p>
            <a:pPr marL="0" indent="0">
              <a:buNone/>
            </a:pPr>
            <a:r>
              <a:rPr lang="en-AU" sz="6300" b="1" cap="all" dirty="0"/>
              <a:t>Prayer v1-7</a:t>
            </a:r>
          </a:p>
          <a:p>
            <a:pPr marL="0" indent="0">
              <a:buNone/>
            </a:pPr>
            <a:r>
              <a:rPr lang="en-US" sz="3800" b="1" i="1" dirty="0">
                <a:solidFill>
                  <a:srgbClr val="0070C0"/>
                </a:solidFill>
              </a:rPr>
              <a:t>1.1 The priority of prayer (v. 1a)</a:t>
            </a:r>
            <a:r>
              <a:rPr lang="en-US" sz="3800" b="1" dirty="0">
                <a:solidFill>
                  <a:srgbClr val="0070C0"/>
                </a:solidFill>
              </a:rPr>
              <a:t>.</a:t>
            </a:r>
            <a:r>
              <a:rPr lang="en-US" sz="3800" dirty="0">
                <a:solidFill>
                  <a:srgbClr val="0070C0"/>
                </a:solidFill>
              </a:rPr>
              <a:t> </a:t>
            </a:r>
            <a:endParaRPr lang="en-US" sz="3800" dirty="0" smtClean="0">
              <a:solidFill>
                <a:srgbClr val="0070C0"/>
              </a:solidFill>
            </a:endParaRPr>
          </a:p>
          <a:p>
            <a:pPr marL="0" indent="0">
              <a:buNone/>
            </a:pPr>
            <a:r>
              <a:rPr lang="en-US" sz="3800" b="1" i="1" dirty="0" smtClean="0">
                <a:solidFill>
                  <a:srgbClr val="0070C0"/>
                </a:solidFill>
              </a:rPr>
              <a:t>1.2 </a:t>
            </a:r>
            <a:r>
              <a:rPr lang="en-US" sz="3800" b="1" i="1" dirty="0">
                <a:solidFill>
                  <a:srgbClr val="0070C0"/>
                </a:solidFill>
              </a:rPr>
              <a:t>The variety of prayer (v. 1b)</a:t>
            </a:r>
            <a:r>
              <a:rPr lang="en-US" sz="3800" b="1" dirty="0">
                <a:solidFill>
                  <a:srgbClr val="0070C0"/>
                </a:solidFill>
              </a:rPr>
              <a:t>.</a:t>
            </a:r>
            <a:r>
              <a:rPr lang="en-US" sz="3800" dirty="0">
                <a:solidFill>
                  <a:srgbClr val="0070C0"/>
                </a:solidFill>
              </a:rPr>
              <a:t> </a:t>
            </a:r>
            <a:endParaRPr lang="en-AU" sz="3800" dirty="0">
              <a:solidFill>
                <a:srgbClr val="0070C0"/>
              </a:solidFill>
            </a:endParaRPr>
          </a:p>
          <a:p>
            <a:pPr marL="0" indent="0">
              <a:buNone/>
            </a:pPr>
            <a:r>
              <a:rPr lang="en-US" sz="3800" b="1" i="1" dirty="0"/>
              <a:t>	1.2.1 Petitions</a:t>
            </a:r>
            <a:r>
              <a:rPr lang="en-US" sz="3800" dirty="0"/>
              <a:t> </a:t>
            </a:r>
            <a:endParaRPr lang="en-US" sz="3800" dirty="0" smtClean="0"/>
          </a:p>
          <a:p>
            <a:pPr marL="0" indent="0">
              <a:buNone/>
            </a:pPr>
            <a:r>
              <a:rPr lang="en-US" sz="3800" b="1" i="1" dirty="0"/>
              <a:t>	1.2.2 </a:t>
            </a:r>
            <a:r>
              <a:rPr lang="en-US" sz="3800" b="1" i="1" dirty="0" smtClean="0"/>
              <a:t>Prayers</a:t>
            </a:r>
            <a:endParaRPr lang="en-AU" sz="3800" dirty="0"/>
          </a:p>
          <a:p>
            <a:pPr marL="0" indent="0">
              <a:buNone/>
            </a:pPr>
            <a:r>
              <a:rPr lang="en-US" sz="3800" b="1" i="1" dirty="0"/>
              <a:t>	1.2.3 </a:t>
            </a:r>
            <a:r>
              <a:rPr lang="en-US" sz="3800" b="1" i="1" dirty="0" smtClean="0"/>
              <a:t>Intercessions</a:t>
            </a:r>
            <a:r>
              <a:rPr lang="en-US" sz="3800" dirty="0" smtClean="0"/>
              <a:t>.</a:t>
            </a:r>
            <a:endParaRPr lang="en-AU" sz="3800" dirty="0"/>
          </a:p>
          <a:p>
            <a:pPr marL="0" indent="0">
              <a:buNone/>
            </a:pPr>
            <a:r>
              <a:rPr lang="en-US" sz="3800" b="1" i="1" dirty="0"/>
              <a:t>	1.2.4 Giving of thanks</a:t>
            </a:r>
            <a:r>
              <a:rPr lang="en-US" sz="3800" dirty="0"/>
              <a:t> </a:t>
            </a:r>
            <a:endParaRPr lang="en-US" sz="3800" dirty="0" smtClean="0"/>
          </a:p>
          <a:p>
            <a:pPr marL="0" indent="0">
              <a:buNone/>
            </a:pPr>
            <a:r>
              <a:rPr lang="en-US" sz="3800" b="1" i="1" dirty="0" smtClean="0">
                <a:solidFill>
                  <a:srgbClr val="0070C0"/>
                </a:solidFill>
              </a:rPr>
              <a:t>1.3 </a:t>
            </a:r>
            <a:r>
              <a:rPr lang="en-US" sz="3800" b="1" i="1" dirty="0">
                <a:solidFill>
                  <a:srgbClr val="0070C0"/>
                </a:solidFill>
              </a:rPr>
              <a:t>The objects of prayer (vv. 1c–2)</a:t>
            </a:r>
            <a:r>
              <a:rPr lang="en-US" sz="3800" b="1" dirty="0">
                <a:solidFill>
                  <a:srgbClr val="0070C0"/>
                </a:solidFill>
              </a:rPr>
              <a:t>.</a:t>
            </a:r>
            <a:r>
              <a:rPr lang="en-US" sz="3800" dirty="0">
                <a:solidFill>
                  <a:srgbClr val="0070C0"/>
                </a:solidFill>
              </a:rPr>
              <a:t> </a:t>
            </a:r>
            <a:endParaRPr lang="en-US" sz="3800" dirty="0" smtClean="0">
              <a:solidFill>
                <a:srgbClr val="0070C0"/>
              </a:solidFill>
            </a:endParaRPr>
          </a:p>
          <a:p>
            <a:pPr marL="0" indent="0">
              <a:buNone/>
            </a:pPr>
            <a:r>
              <a:rPr lang="en-US" sz="3800" b="1" i="1" dirty="0" smtClean="0">
                <a:solidFill>
                  <a:srgbClr val="0070C0"/>
                </a:solidFill>
              </a:rPr>
              <a:t>1.4The </a:t>
            </a:r>
            <a:r>
              <a:rPr lang="en-US" sz="3800" b="1" i="1" dirty="0">
                <a:solidFill>
                  <a:srgbClr val="0070C0"/>
                </a:solidFill>
              </a:rPr>
              <a:t>reasons for prayer (vv. 3–4)</a:t>
            </a:r>
            <a:r>
              <a:rPr lang="en-US" sz="3800" b="1" dirty="0">
                <a:solidFill>
                  <a:srgbClr val="0070C0"/>
                </a:solidFill>
              </a:rPr>
              <a:t>.</a:t>
            </a:r>
            <a:r>
              <a:rPr lang="en-US" sz="3800" dirty="0">
                <a:solidFill>
                  <a:srgbClr val="0070C0"/>
                </a:solidFill>
              </a:rPr>
              <a:t> </a:t>
            </a:r>
            <a:endParaRPr lang="en-US" sz="3800" dirty="0" smtClean="0">
              <a:solidFill>
                <a:srgbClr val="0070C0"/>
              </a:solidFill>
            </a:endParaRPr>
          </a:p>
          <a:p>
            <a:pPr marL="0" indent="0" algn="ctr">
              <a:buNone/>
            </a:pPr>
            <a:r>
              <a:rPr lang="en-US" sz="4600" b="1" dirty="0" smtClean="0">
                <a:solidFill>
                  <a:srgbClr val="00B050"/>
                </a:solidFill>
                <a:effectLst>
                  <a:outerShdw blurRad="38100" dist="38100" dir="2700000" algn="tl">
                    <a:srgbClr val="000000">
                      <a:alpha val="43137"/>
                    </a:srgbClr>
                  </a:outerShdw>
                </a:effectLst>
              </a:rPr>
              <a:t>The purpose </a:t>
            </a:r>
            <a:r>
              <a:rPr lang="en-US" sz="4600" b="1" dirty="0">
                <a:solidFill>
                  <a:srgbClr val="00B050"/>
                </a:solidFill>
                <a:effectLst>
                  <a:outerShdw blurRad="38100" dist="38100" dir="2700000" algn="tl">
                    <a:srgbClr val="000000">
                      <a:alpha val="43137"/>
                    </a:srgbClr>
                  </a:outerShdw>
                </a:effectLst>
              </a:rPr>
              <a:t>of prayer is not to get man’s will done in heaven, but to get God’s will done on earth.</a:t>
            </a:r>
            <a:endParaRPr lang="en-AU" sz="3800" b="1" dirty="0">
              <a:solidFill>
                <a:srgbClr val="00B050"/>
              </a:solidFill>
              <a:effectLst>
                <a:outerShdw blurRad="38100" dist="38100" dir="2700000" algn="tl">
                  <a:srgbClr val="000000">
                    <a:alpha val="43137"/>
                  </a:srgbClr>
                </a:outerShdw>
              </a:effectLst>
            </a:endParaRPr>
          </a:p>
          <a:p>
            <a:pPr marL="0" indent="0">
              <a:buNone/>
            </a:pPr>
            <a:r>
              <a:rPr lang="en-US" sz="3800" b="1" i="1" dirty="0" smtClean="0">
                <a:solidFill>
                  <a:srgbClr val="0070C0"/>
                </a:solidFill>
              </a:rPr>
              <a:t>1.5 </a:t>
            </a:r>
            <a:r>
              <a:rPr lang="en-US" sz="3800" b="1" i="1" dirty="0">
                <a:solidFill>
                  <a:srgbClr val="0070C0"/>
                </a:solidFill>
              </a:rPr>
              <a:t>The basis for prayer (vv. 5–7</a:t>
            </a:r>
            <a:r>
              <a:rPr lang="en-US" sz="3800" b="1" i="1" dirty="0" smtClean="0">
                <a:solidFill>
                  <a:srgbClr val="0070C0"/>
                </a:solidFill>
              </a:rPr>
              <a:t>)</a:t>
            </a:r>
            <a:endParaRPr lang="en-AU" sz="3800" dirty="0">
              <a:solidFill>
                <a:srgbClr val="0070C0"/>
              </a:solidFill>
            </a:endParaRPr>
          </a:p>
        </p:txBody>
      </p:sp>
    </p:spTree>
    <p:extLst>
      <p:ext uri="{BB962C8B-B14F-4D97-AF65-F5344CB8AC3E}">
        <p14:creationId xmlns:p14="http://schemas.microsoft.com/office/powerpoint/2010/main" val="1137838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 calcmode="lin" valueType="num">
                                      <p:cBhvr additive="base">
                                        <p:cTn id="6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Autofit/>
          </a:bodyPr>
          <a:lstStyle/>
          <a:p>
            <a:pPr marL="0" indent="0">
              <a:buNone/>
            </a:pPr>
            <a:r>
              <a:rPr lang="en-US" b="1" i="1" dirty="0">
                <a:solidFill>
                  <a:srgbClr val="7030A0"/>
                </a:solidFill>
              </a:rPr>
              <a:t>1 Timothy 2:8-15 (NIV) </a:t>
            </a:r>
            <a:r>
              <a:rPr lang="en-US" b="1" i="1" baseline="30000" dirty="0">
                <a:solidFill>
                  <a:srgbClr val="7030A0"/>
                </a:solidFill>
              </a:rPr>
              <a:t>8</a:t>
            </a:r>
            <a:r>
              <a:rPr lang="en-US" b="1" i="1" dirty="0">
                <a:solidFill>
                  <a:srgbClr val="7030A0"/>
                </a:solidFill>
              </a:rPr>
              <a:t>Therefore I want the men everywhere to pray, lifting up holy hands without anger or disputing. </a:t>
            </a:r>
            <a:r>
              <a:rPr lang="en-US" b="1" i="1" baseline="30000" dirty="0">
                <a:solidFill>
                  <a:srgbClr val="7030A0"/>
                </a:solidFill>
              </a:rPr>
              <a:t>9</a:t>
            </a:r>
            <a:r>
              <a:rPr lang="en-US" b="1" i="1" dirty="0">
                <a:solidFill>
                  <a:srgbClr val="7030A0"/>
                </a:solidFill>
              </a:rPr>
              <a:t>I also want the women to dress modestly, with decency and propriety, adorning themselves, not with elaborate hairstyles or gold or pearls or expensive clothes, </a:t>
            </a:r>
            <a:r>
              <a:rPr lang="en-US" b="1" i="1" baseline="30000" dirty="0">
                <a:solidFill>
                  <a:srgbClr val="7030A0"/>
                </a:solidFill>
              </a:rPr>
              <a:t>10</a:t>
            </a:r>
            <a:r>
              <a:rPr lang="en-US" b="1" i="1" dirty="0">
                <a:solidFill>
                  <a:srgbClr val="7030A0"/>
                </a:solidFill>
              </a:rPr>
              <a:t>but with good deeds, appropriate for women who profess to worship God. </a:t>
            </a:r>
            <a:r>
              <a:rPr lang="en-US" b="1" i="1" baseline="30000" dirty="0">
                <a:solidFill>
                  <a:srgbClr val="7030A0"/>
                </a:solidFill>
              </a:rPr>
              <a:t>11</a:t>
            </a:r>
            <a:r>
              <a:rPr lang="en-US" b="1" i="1" dirty="0">
                <a:solidFill>
                  <a:srgbClr val="7030A0"/>
                </a:solidFill>
              </a:rPr>
              <a:t>A woman should learn in quietness and full submission</a:t>
            </a:r>
            <a:r>
              <a:rPr lang="en-US" b="1" i="1" dirty="0" smtClean="0">
                <a:solidFill>
                  <a:srgbClr val="7030A0"/>
                </a:solidFill>
              </a:rPr>
              <a:t>. </a:t>
            </a:r>
            <a:endParaRPr lang="en-AU" b="1" i="1" dirty="0">
              <a:solidFill>
                <a:srgbClr val="7030A0"/>
              </a:solidFill>
            </a:endParaRPr>
          </a:p>
        </p:txBody>
      </p:sp>
    </p:spTree>
    <p:extLst>
      <p:ext uri="{BB962C8B-B14F-4D97-AF65-F5344CB8AC3E}">
        <p14:creationId xmlns:p14="http://schemas.microsoft.com/office/powerpoint/2010/main" val="11378384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Autofit/>
          </a:bodyPr>
          <a:lstStyle/>
          <a:p>
            <a:pPr marL="0" indent="0">
              <a:buNone/>
            </a:pPr>
            <a:r>
              <a:rPr lang="en-US" b="1" i="1" baseline="30000" dirty="0" smtClean="0">
                <a:solidFill>
                  <a:srgbClr val="7030A0"/>
                </a:solidFill>
              </a:rPr>
              <a:t>12</a:t>
            </a:r>
            <a:r>
              <a:rPr lang="en-US" b="1" i="1" dirty="0" smtClean="0">
                <a:solidFill>
                  <a:srgbClr val="7030A0"/>
                </a:solidFill>
              </a:rPr>
              <a:t>I do not permit a woman to teach or to assume authority over a man; she must be quiet. </a:t>
            </a:r>
            <a:r>
              <a:rPr lang="en-US" b="1" i="1" baseline="30000" dirty="0" smtClean="0">
                <a:solidFill>
                  <a:srgbClr val="7030A0"/>
                </a:solidFill>
              </a:rPr>
              <a:t>13</a:t>
            </a:r>
            <a:r>
              <a:rPr lang="en-US" b="1" i="1" dirty="0" smtClean="0">
                <a:solidFill>
                  <a:srgbClr val="7030A0"/>
                </a:solidFill>
              </a:rPr>
              <a:t>For Adam was formed first, then Eve. </a:t>
            </a:r>
            <a:r>
              <a:rPr lang="en-US" b="1" i="1" baseline="30000" dirty="0" smtClean="0">
                <a:solidFill>
                  <a:srgbClr val="7030A0"/>
                </a:solidFill>
              </a:rPr>
              <a:t>14</a:t>
            </a:r>
            <a:r>
              <a:rPr lang="en-US" b="1" i="1" dirty="0" smtClean="0">
                <a:solidFill>
                  <a:srgbClr val="7030A0"/>
                </a:solidFill>
              </a:rPr>
              <a:t>And Adam was not the one deceived; it was the woman who was deceived and became a sinner. </a:t>
            </a:r>
            <a:r>
              <a:rPr lang="en-US" b="1" i="1" baseline="30000" dirty="0" smtClean="0">
                <a:solidFill>
                  <a:srgbClr val="7030A0"/>
                </a:solidFill>
              </a:rPr>
              <a:t>15</a:t>
            </a:r>
            <a:r>
              <a:rPr lang="en-US" b="1" i="1" dirty="0" smtClean="0">
                <a:solidFill>
                  <a:srgbClr val="7030A0"/>
                </a:solidFill>
              </a:rPr>
              <a:t>But women will be saved through childbearing—if they continue in faith, love and holiness with propriety. </a:t>
            </a:r>
            <a:endParaRPr lang="en-AU" b="1" i="1" dirty="0">
              <a:solidFill>
                <a:srgbClr val="7030A0"/>
              </a:solidFill>
            </a:endParaRPr>
          </a:p>
        </p:txBody>
      </p:sp>
    </p:spTree>
    <p:extLst>
      <p:ext uri="{BB962C8B-B14F-4D97-AF65-F5344CB8AC3E}">
        <p14:creationId xmlns:p14="http://schemas.microsoft.com/office/powerpoint/2010/main" val="3452488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9592" y="188640"/>
            <a:ext cx="7920880" cy="6408712"/>
          </a:xfrm>
        </p:spPr>
        <p:txBody>
          <a:bodyPr>
            <a:normAutofit fontScale="92500" lnSpcReduction="20000"/>
          </a:bodyPr>
          <a:lstStyle/>
          <a:p>
            <a:pPr marL="0" indent="0">
              <a:buNone/>
            </a:pPr>
            <a:r>
              <a:rPr lang="en-AU" sz="4300" b="1" cap="all" dirty="0"/>
              <a:t>Worship principles for men and women – not what they look like at first </a:t>
            </a:r>
            <a:r>
              <a:rPr lang="en-AU" sz="3900" b="1" cap="all" dirty="0"/>
              <a:t>glance! v8-15 </a:t>
            </a:r>
          </a:p>
          <a:p>
            <a:pPr marL="0" indent="0">
              <a:buNone/>
            </a:pPr>
            <a:r>
              <a:rPr lang="en-US" b="1" dirty="0" smtClean="0">
                <a:solidFill>
                  <a:srgbClr val="0070C0"/>
                </a:solidFill>
              </a:rPr>
              <a:t>MEN </a:t>
            </a:r>
            <a:r>
              <a:rPr lang="en-US" b="1" dirty="0">
                <a:solidFill>
                  <a:srgbClr val="0070C0"/>
                </a:solidFill>
              </a:rPr>
              <a:t>v8</a:t>
            </a:r>
            <a:endParaRPr lang="en-AU" dirty="0">
              <a:solidFill>
                <a:srgbClr val="0070C0"/>
              </a:solidFill>
            </a:endParaRPr>
          </a:p>
          <a:p>
            <a:pPr marL="0" indent="0" algn="ctr">
              <a:buNone/>
            </a:pPr>
            <a:r>
              <a:rPr lang="en-US" sz="3500" b="1" dirty="0" smtClean="0">
                <a:solidFill>
                  <a:srgbClr val="00B050"/>
                </a:solidFill>
              </a:rPr>
              <a:t>“The </a:t>
            </a:r>
            <a:r>
              <a:rPr lang="en-US" sz="3500" b="1" dirty="0">
                <a:solidFill>
                  <a:srgbClr val="00B050"/>
                </a:solidFill>
              </a:rPr>
              <a:t>important thing is not the state of our body but the state of our </a:t>
            </a:r>
            <a:r>
              <a:rPr lang="en-US" sz="3500" b="1" dirty="0" smtClean="0">
                <a:solidFill>
                  <a:srgbClr val="00B050"/>
                </a:solidFill>
              </a:rPr>
              <a:t>hearts”</a:t>
            </a:r>
            <a:endParaRPr lang="en-AU" sz="3500" b="1" dirty="0">
              <a:solidFill>
                <a:srgbClr val="00B050"/>
              </a:solidFill>
            </a:endParaRPr>
          </a:p>
          <a:p>
            <a:pPr marL="0" indent="0">
              <a:buNone/>
            </a:pPr>
            <a:r>
              <a:rPr lang="en-US" b="1" dirty="0">
                <a:solidFill>
                  <a:srgbClr val="0070C0"/>
                </a:solidFill>
              </a:rPr>
              <a:t>MEN &amp; WOMEN’s </a:t>
            </a:r>
            <a:r>
              <a:rPr lang="en-US" b="1" dirty="0" smtClean="0">
                <a:solidFill>
                  <a:srgbClr val="0070C0"/>
                </a:solidFill>
              </a:rPr>
              <a:t>POSTURE v8</a:t>
            </a:r>
            <a:endParaRPr lang="en-AU" dirty="0">
              <a:solidFill>
                <a:srgbClr val="0070C0"/>
              </a:solidFill>
            </a:endParaRPr>
          </a:p>
          <a:p>
            <a:pPr marL="0" indent="0">
              <a:buNone/>
            </a:pPr>
            <a:r>
              <a:rPr lang="en-US" b="1" dirty="0" smtClean="0">
                <a:solidFill>
                  <a:srgbClr val="0070C0"/>
                </a:solidFill>
              </a:rPr>
              <a:t>MEN </a:t>
            </a:r>
            <a:r>
              <a:rPr lang="en-US" b="1" dirty="0">
                <a:solidFill>
                  <a:srgbClr val="0070C0"/>
                </a:solidFill>
              </a:rPr>
              <a:t>v8</a:t>
            </a:r>
            <a:r>
              <a:rPr lang="en-US" dirty="0">
                <a:solidFill>
                  <a:srgbClr val="0070C0"/>
                </a:solidFill>
              </a:rPr>
              <a:t> </a:t>
            </a:r>
            <a:endParaRPr lang="en-US" dirty="0" smtClean="0">
              <a:solidFill>
                <a:srgbClr val="0070C0"/>
              </a:solidFill>
            </a:endParaRPr>
          </a:p>
          <a:p>
            <a:pPr marL="0" indent="0">
              <a:buNone/>
            </a:pPr>
            <a:r>
              <a:rPr lang="en-AU" b="1" dirty="0" smtClean="0">
                <a:solidFill>
                  <a:srgbClr val="0070C0"/>
                </a:solidFill>
              </a:rPr>
              <a:t>WOMEN </a:t>
            </a:r>
            <a:r>
              <a:rPr lang="en-AU" b="1" dirty="0">
                <a:solidFill>
                  <a:srgbClr val="0070C0"/>
                </a:solidFill>
              </a:rPr>
              <a:t>- Diana Influence – v9-10 </a:t>
            </a:r>
            <a:endParaRPr lang="en-AU" dirty="0">
              <a:solidFill>
                <a:srgbClr val="0070C0"/>
              </a:solidFill>
            </a:endParaRPr>
          </a:p>
          <a:p>
            <a:pPr marL="0" indent="0">
              <a:buNone/>
            </a:pPr>
            <a:r>
              <a:rPr lang="en-AU" b="1" dirty="0" smtClean="0">
                <a:solidFill>
                  <a:srgbClr val="0070C0"/>
                </a:solidFill>
              </a:rPr>
              <a:t>WOMEN - v11-12</a:t>
            </a:r>
          </a:p>
          <a:p>
            <a:pPr marL="0" indent="0">
              <a:buNone/>
            </a:pPr>
            <a:r>
              <a:rPr lang="en-AU" b="1" dirty="0" smtClean="0">
                <a:solidFill>
                  <a:srgbClr val="0070C0"/>
                </a:solidFill>
              </a:rPr>
              <a:t>MEN </a:t>
            </a:r>
            <a:r>
              <a:rPr lang="en-AU" b="1" dirty="0">
                <a:solidFill>
                  <a:srgbClr val="0070C0"/>
                </a:solidFill>
              </a:rPr>
              <a:t>v13-14 </a:t>
            </a:r>
            <a:endParaRPr lang="en-AU" b="1" dirty="0" smtClean="0">
              <a:solidFill>
                <a:srgbClr val="0070C0"/>
              </a:solidFill>
            </a:endParaRPr>
          </a:p>
          <a:p>
            <a:pPr marL="0" indent="0">
              <a:buNone/>
            </a:pPr>
            <a:r>
              <a:rPr lang="en-AU" b="1" dirty="0" smtClean="0">
                <a:solidFill>
                  <a:srgbClr val="0070C0"/>
                </a:solidFill>
              </a:rPr>
              <a:t>WOMEN v15</a:t>
            </a:r>
            <a:r>
              <a:rPr lang="en-US" dirty="0"/>
              <a:t> </a:t>
            </a:r>
            <a:endParaRPr lang="en-AU" dirty="0"/>
          </a:p>
          <a:p>
            <a:pPr marL="0" indent="0">
              <a:buNone/>
            </a:pPr>
            <a:endParaRPr lang="en-AU" dirty="0" smtClean="0"/>
          </a:p>
        </p:txBody>
      </p:sp>
    </p:spTree>
    <p:extLst>
      <p:ext uri="{BB962C8B-B14F-4D97-AF65-F5344CB8AC3E}">
        <p14:creationId xmlns:p14="http://schemas.microsoft.com/office/powerpoint/2010/main" val="3463853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lnSpcReduction="10000"/>
          </a:bodyPr>
          <a:lstStyle/>
          <a:p>
            <a:pPr marL="0" indent="0">
              <a:buNone/>
            </a:pPr>
            <a:r>
              <a:rPr lang="en-US" b="1" i="1" dirty="0" smtClean="0">
                <a:solidFill>
                  <a:srgbClr val="7030A0"/>
                </a:solidFill>
              </a:rPr>
              <a:t>1 </a:t>
            </a:r>
            <a:r>
              <a:rPr lang="en-US" b="1" i="1" dirty="0">
                <a:solidFill>
                  <a:srgbClr val="7030A0"/>
                </a:solidFill>
              </a:rPr>
              <a:t>Timothy 2:11–15 (The Message) I don’t let women take over and tell the men what to do. They should study to be quiet and obedient along with everyone else. Adam was made first, then Eve; woman was deceived first—our pioneer in sin!—with Adam right on her heels. On the other hand, her childbearing brought about salvation, reversing Eve. But this salvation only comes to those who continue in faith, love, and holiness, gathering it all into maturity. You can depend on this. </a:t>
            </a:r>
            <a:endParaRPr lang="en-AU" b="1" i="1" dirty="0">
              <a:solidFill>
                <a:srgbClr val="7030A0"/>
              </a:solidFill>
            </a:endParaRPr>
          </a:p>
        </p:txBody>
      </p:sp>
    </p:spTree>
    <p:extLst>
      <p:ext uri="{BB962C8B-B14F-4D97-AF65-F5344CB8AC3E}">
        <p14:creationId xmlns:p14="http://schemas.microsoft.com/office/powerpoint/2010/main" val="11378384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lstStyle/>
          <a:p>
            <a:pPr marL="0" indent="0">
              <a:buNone/>
            </a:pPr>
            <a:endParaRPr lang="en-AU" dirty="0" smtClean="0"/>
          </a:p>
        </p:txBody>
      </p:sp>
    </p:spTree>
    <p:extLst>
      <p:ext uri="{BB962C8B-B14F-4D97-AF65-F5344CB8AC3E}">
        <p14:creationId xmlns:p14="http://schemas.microsoft.com/office/powerpoint/2010/main" val="11378384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Lifestreams">
      <a:dk1>
        <a:srgbClr val="000000"/>
      </a:dk1>
      <a:lt1>
        <a:srgbClr val="00AFD8"/>
      </a:lt1>
      <a:dk2>
        <a:srgbClr val="000000"/>
      </a:dk2>
      <a:lt2>
        <a:srgbClr val="FFFFFF"/>
      </a:lt2>
      <a:accent1>
        <a:srgbClr val="F69240"/>
      </a:accent1>
      <a:accent2>
        <a:srgbClr val="00AFD8"/>
      </a:accent2>
      <a:accent3>
        <a:srgbClr val="EEAF00"/>
      </a:accent3>
      <a:accent4>
        <a:srgbClr val="00AFD8"/>
      </a:accent4>
      <a:accent5>
        <a:srgbClr val="F69240"/>
      </a:accent5>
      <a:accent6>
        <a:srgbClr val="EEAF00"/>
      </a:accent6>
      <a:hlink>
        <a:srgbClr val="00AFD8"/>
      </a:hlink>
      <a:folHlink>
        <a:srgbClr val="F69240"/>
      </a:folHlink>
    </a:clrScheme>
    <a:fontScheme name="Custom 1">
      <a:majorFont>
        <a:latin typeface="Eras Demi ITC"/>
        <a:ea typeface=""/>
        <a:cs typeface=""/>
      </a:majorFont>
      <a:minorFont>
        <a:latin typeface="Eras Medium IT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1937</TotalTime>
  <Words>485</Words>
  <Application>Microsoft Office PowerPoint</Application>
  <PresentationFormat>On-screen Show (4:3)</PresentationFormat>
  <Paragraphs>28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“Taking Hold of Kingdom Life”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Rebecca Jones</dc:creator>
  <cp:lastModifiedBy>Worship</cp:lastModifiedBy>
  <cp:revision>14</cp:revision>
  <dcterms:created xsi:type="dcterms:W3CDTF">2014-07-21T08:14:37Z</dcterms:created>
  <dcterms:modified xsi:type="dcterms:W3CDTF">2014-08-17T03:42:10Z</dcterms:modified>
</cp:coreProperties>
</file>